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94" r:id="rId8"/>
    <p:sldId id="283" r:id="rId9"/>
    <p:sldId id="287" r:id="rId10"/>
    <p:sldId id="297" r:id="rId11"/>
    <p:sldId id="291" r:id="rId12"/>
    <p:sldId id="292" r:id="rId13"/>
    <p:sldId id="295" r:id="rId14"/>
    <p:sldId id="289" r:id="rId15"/>
    <p:sldId id="279" r:id="rId16"/>
    <p:sldId id="299" r:id="rId17"/>
    <p:sldId id="300" r:id="rId18"/>
    <p:sldId id="301" r:id="rId19"/>
    <p:sldId id="302" r:id="rId20"/>
    <p:sldId id="280" r:id="rId21"/>
    <p:sldId id="281" r:id="rId22"/>
    <p:sldId id="303" r:id="rId23"/>
    <p:sldId id="282" r:id="rId24"/>
    <p:sldId id="261" r:id="rId25"/>
    <p:sldId id="285" r:id="rId26"/>
    <p:sldId id="263" r:id="rId27"/>
    <p:sldId id="264" r:id="rId28"/>
    <p:sldId id="276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918648" cy="244827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Туристские ресурсы Калининградской области, их нормативное закрепление и тенденции дальнейшего развития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>
            <a:normAutofit fontScale="85000" lnSpcReduction="20000"/>
          </a:bodyPr>
          <a:lstStyle/>
          <a:p>
            <a:pPr marL="302383" indent="-302383" algn="r" fontAlgn="auto">
              <a:spcBef>
                <a:spcPts val="661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Работу выполнила:</a:t>
            </a:r>
          </a:p>
          <a:p>
            <a:pPr marL="302383" indent="-302383" algn="r" fontAlgn="auto">
              <a:spcBef>
                <a:spcPts val="661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студентка 2 курса магистратуры</a:t>
            </a:r>
          </a:p>
          <a:p>
            <a:pPr marL="302383" indent="-302383" algn="r" fontAlgn="auto">
              <a:spcBef>
                <a:spcPts val="661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очной формы обучения</a:t>
            </a:r>
          </a:p>
          <a:p>
            <a:pPr marL="302383" indent="-302383" algn="r" fontAlgn="auto">
              <a:spcBef>
                <a:spcPts val="661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err="1" smtClean="0">
                <a:solidFill>
                  <a:schemeClr val="accent1"/>
                </a:solidFill>
              </a:rPr>
              <a:t>Шипшинскайте</a:t>
            </a:r>
            <a:r>
              <a:rPr lang="ru-RU" b="1" dirty="0" smtClean="0">
                <a:solidFill>
                  <a:schemeClr val="accent1"/>
                </a:solidFill>
              </a:rPr>
              <a:t> Р.Г..</a:t>
            </a:r>
          </a:p>
          <a:p>
            <a:pPr marL="302383" indent="-302383" algn="r" fontAlgn="auto">
              <a:spcBef>
                <a:spcPts val="661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Научный руководитель:</a:t>
            </a:r>
          </a:p>
          <a:p>
            <a:pPr marL="302383" indent="-302383" algn="r" fontAlgn="auto">
              <a:spcBef>
                <a:spcPts val="661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доцент, А.П. </a:t>
            </a:r>
            <a:r>
              <a:rPr lang="ru-RU" b="1" dirty="0" err="1" smtClean="0">
                <a:solidFill>
                  <a:schemeClr val="accent1"/>
                </a:solidFill>
              </a:rPr>
              <a:t>Костюк</a:t>
            </a:r>
            <a:endParaRPr lang="ru-RU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733256"/>
            <a:ext cx="473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/>
                </a:solidFill>
                <a:latin typeface="Century Schoolbook"/>
              </a:rPr>
              <a:t>Калининград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1"/>
                </a:solidFill>
                <a:latin typeface="Century Schoolbook"/>
              </a:rPr>
              <a:t>2016</a:t>
            </a:r>
            <a:endParaRPr lang="ru-RU" b="1" dirty="0">
              <a:solidFill>
                <a:schemeClr val="accent1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91264" cy="5997280"/>
          </a:xfrm>
        </p:spPr>
        <p:txBody>
          <a:bodyPr/>
          <a:lstStyle/>
          <a:p>
            <a:r>
              <a:rPr lang="ru-RU" b="1" dirty="0" smtClean="0"/>
              <a:t>Регистрация объектов культурного наследия дает возможность официально утвердить границы территории, состав и периметр зон охраны, режимы использования земель и градостроительные регламенты в охранной зоне, защитить памятник от повреждений в ходе хозяйственного освоения территорий. А значит - обеспечить его сохранность для потомков.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 smtClean="0"/>
              <a:t>Кафедральный собор</a:t>
            </a:r>
            <a:endParaRPr lang="ru-RU" dirty="0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9550" y="2492896"/>
            <a:ext cx="3845700" cy="2551931"/>
          </a:xfrm>
        </p:spPr>
      </p:pic>
      <p:pic>
        <p:nvPicPr>
          <p:cNvPr id="7" name="Рисунок 6" descr="323cc48197e4d675194811f66363ce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628800"/>
            <a:ext cx="3528392" cy="4680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Фридрихсбургские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ворота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517232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Содержимое 3" descr="fridrihsburgskaya-ves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80920" cy="558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Крепость Врангеля, 1785-1795 гг., с башней Врангеля,</a:t>
            </a:r>
            <a:r>
              <a:rPr lang="en-US" dirty="0" smtClean="0"/>
              <a:t>XVII</a:t>
            </a:r>
            <a:r>
              <a:rPr lang="ru-RU" dirty="0" smtClean="0"/>
              <a:t>-</a:t>
            </a:r>
            <a:r>
              <a:rPr lang="en-US" dirty="0" smtClean="0"/>
              <a:t>XVIII</a:t>
            </a:r>
            <a:r>
              <a:rPr lang="ru-RU" dirty="0" smtClean="0"/>
              <a:t> вв.</a:t>
            </a:r>
            <a:endParaRPr lang="ru-RU" dirty="0"/>
          </a:p>
        </p:txBody>
      </p:sp>
      <p:pic>
        <p:nvPicPr>
          <p:cNvPr id="4" name="Содержимое 3" descr="6203ba3954b5226482f3a969e2d6376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344816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Туристские объекты Калининграда, которые могут быть использованы для целей развития культурно-познавательного туризма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7992888" cy="554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Виды объектов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Количество, ед.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Архитектурные объекты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Воинские захоронения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Культовые захоронения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Мемориальные доски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Музеи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Оборонительные сооружения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Памятники и монументы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Парки, памятники природы и заповедники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147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931224" cy="606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объекты культурного наследия включены в маршруты культурно-познавательного</a:t>
            </a:r>
          </a:p>
          <a:p>
            <a:r>
              <a:rPr lang="ru-RU" dirty="0" smtClean="0"/>
              <a:t>туризма.</a:t>
            </a:r>
          </a:p>
          <a:p>
            <a:r>
              <a:rPr lang="ru-RU" dirty="0" smtClean="0"/>
              <a:t>Развитие рекреационных зон предусмотрено с учетом имеющихся природных факторов:</a:t>
            </a:r>
          </a:p>
          <a:p>
            <a:r>
              <a:rPr lang="ru-RU" dirty="0" smtClean="0"/>
              <a:t>лесных массивов, акваторий рек и озер, национального парка, природных парков и природных</a:t>
            </a:r>
          </a:p>
          <a:p>
            <a:r>
              <a:rPr lang="ru-RU" dirty="0" smtClean="0"/>
              <a:t>заказников, а также существующих учреждений отдыха. Ландшафтные особенности</a:t>
            </a:r>
          </a:p>
          <a:p>
            <a:r>
              <a:rPr lang="ru-RU" dirty="0" smtClean="0"/>
              <a:t>Калининградской области благоприятны для развития спортивного туризма. Предусмотрено</a:t>
            </a:r>
          </a:p>
          <a:p>
            <a:r>
              <a:rPr lang="ru-RU" dirty="0" smtClean="0"/>
              <a:t>широкое развитие экологического туризма, основанного на ООПТ, естественных и культурных</a:t>
            </a:r>
          </a:p>
          <a:p>
            <a:r>
              <a:rPr lang="ru-RU" dirty="0" smtClean="0"/>
              <a:t>ландшафтах. Предусматривается развитие различных видов учреждений отдыха, в том числе</a:t>
            </a:r>
          </a:p>
          <a:p>
            <a:r>
              <a:rPr lang="ru-RU" dirty="0" smtClean="0"/>
              <a:t>расширение специализации учреждений санитарно-курортного лечения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843528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Куршская коса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к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568952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338936" cy="10527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Дюны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08233"/>
            <a:ext cx="6613103" cy="4525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Танцующий лес</a:t>
            </a:r>
            <a:endParaRPr lang="ru-RU" dirty="0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92088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_s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12968" cy="60486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23622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Федеральный закон от 24 ноября 1996 г. N 132-ФЗ "Об основах туристской деятельности в Российской Федерации"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003232" cy="4269088"/>
          </a:xfrm>
        </p:spPr>
        <p:txBody>
          <a:bodyPr/>
          <a:lstStyle/>
          <a:p>
            <a:r>
              <a:rPr lang="ru-RU" sz="2800" dirty="0" smtClean="0"/>
              <a:t>Туристские ресурсы - природные, исторические, социально-культурные объекты, включающие объекты туристского показа, а также иные объекты, способные удовлетворить духовные и иные потребности туристов, содействовать поддержанию их жизнедеятельности, восстановлению и развитию их физических сил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19256" cy="606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проекте выделены следующие зоны отдыха:</a:t>
            </a:r>
          </a:p>
          <a:p>
            <a:r>
              <a:rPr lang="ru-RU" dirty="0" smtClean="0"/>
              <a:t>- в западной части Калининградской области:</a:t>
            </a:r>
          </a:p>
          <a:p>
            <a:r>
              <a:rPr lang="ru-RU" dirty="0" smtClean="0"/>
              <a:t>Приморская функциональная рекреационная зона;</a:t>
            </a:r>
          </a:p>
          <a:p>
            <a:r>
              <a:rPr lang="ru-RU" dirty="0" smtClean="0"/>
              <a:t>рекреационная зона в районе города Балтийска;</a:t>
            </a:r>
          </a:p>
          <a:p>
            <a:r>
              <a:rPr lang="ru-RU" dirty="0" smtClean="0"/>
              <a:t>рекреационные зоны в районе города Ладушкина;</a:t>
            </a:r>
          </a:p>
          <a:p>
            <a:r>
              <a:rPr lang="ru-RU" dirty="0" smtClean="0"/>
              <a:t>рекреационные зоны в районе города </a:t>
            </a:r>
            <a:r>
              <a:rPr lang="ru-RU" dirty="0" err="1" smtClean="0"/>
              <a:t>Мамоново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в центральной части Калининградской области:</a:t>
            </a:r>
          </a:p>
          <a:p>
            <a:r>
              <a:rPr lang="ru-RU" dirty="0" smtClean="0"/>
              <a:t>туристско-рекреационная зона в Полесском муниципальном районе с включением ее в</a:t>
            </a:r>
          </a:p>
          <a:p>
            <a:r>
              <a:rPr lang="ru-RU" dirty="0" smtClean="0"/>
              <a:t>международный водный маршрут Е-70;</a:t>
            </a:r>
          </a:p>
          <a:p>
            <a:r>
              <a:rPr lang="ru-RU" dirty="0" smtClean="0"/>
              <a:t>бальнеологический курорт регионального значения в городе Славске (развитие в</a:t>
            </a:r>
          </a:p>
          <a:p>
            <a:r>
              <a:rPr lang="ru-RU" dirty="0" smtClean="0"/>
              <a:t>перспективе);</a:t>
            </a:r>
          </a:p>
          <a:p>
            <a:r>
              <a:rPr lang="ru-RU" dirty="0" smtClean="0"/>
              <a:t>Гвардейские и </a:t>
            </a:r>
            <a:r>
              <a:rPr lang="ru-RU" dirty="0" err="1" smtClean="0"/>
              <a:t>Пушкаревские</a:t>
            </a:r>
            <a:r>
              <a:rPr lang="ru-RU" dirty="0" smtClean="0"/>
              <a:t> озера в Гвардейском районе и Черняховском муниципальном</a:t>
            </a:r>
          </a:p>
          <a:p>
            <a:r>
              <a:rPr lang="ru-RU" dirty="0" smtClean="0"/>
              <a:t>районе;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19256" cy="5997280"/>
          </a:xfrm>
        </p:spPr>
        <p:txBody>
          <a:bodyPr>
            <a:normAutofit/>
          </a:bodyPr>
          <a:lstStyle/>
          <a:p>
            <a:r>
              <a:rPr lang="ru-RU" dirty="0" smtClean="0"/>
              <a:t>- в восточной части Калининградской области:</a:t>
            </a:r>
          </a:p>
          <a:p>
            <a:r>
              <a:rPr lang="ru-RU" dirty="0" smtClean="0"/>
              <a:t>туристско-рекреационные территории на реке </a:t>
            </a:r>
            <a:r>
              <a:rPr lang="ru-RU" dirty="0" err="1" smtClean="0"/>
              <a:t>Шешупе</a:t>
            </a:r>
            <a:r>
              <a:rPr lang="ru-RU" dirty="0" smtClean="0"/>
              <a:t> (Неманский и Краснознаменский</a:t>
            </a:r>
          </a:p>
          <a:p>
            <a:r>
              <a:rPr lang="ru-RU" dirty="0" smtClean="0"/>
              <a:t>муниципальные районы);</a:t>
            </a:r>
          </a:p>
          <a:p>
            <a:r>
              <a:rPr lang="ru-RU" dirty="0" smtClean="0"/>
              <a:t>туристско-рекреационные маршруты на реке Красной (</a:t>
            </a:r>
            <a:r>
              <a:rPr lang="ru-RU" dirty="0" err="1" smtClean="0"/>
              <a:t>Нестеровский</a:t>
            </a:r>
            <a:r>
              <a:rPr lang="ru-RU" dirty="0" smtClean="0"/>
              <a:t> район и </a:t>
            </a:r>
            <a:r>
              <a:rPr lang="ru-RU" dirty="0" err="1" smtClean="0"/>
              <a:t>Гусевский</a:t>
            </a:r>
            <a:endParaRPr lang="ru-RU" dirty="0" smtClean="0"/>
          </a:p>
          <a:p>
            <a:r>
              <a:rPr lang="ru-RU" dirty="0" smtClean="0"/>
              <a:t>муниципальный район);</a:t>
            </a:r>
          </a:p>
          <a:p>
            <a:r>
              <a:rPr lang="ru-RU" dirty="0" smtClean="0"/>
              <a:t>зона отдыха на озере </a:t>
            </a:r>
            <a:r>
              <a:rPr lang="ru-RU" dirty="0" err="1" smtClean="0"/>
              <a:t>Виштынецком</a:t>
            </a:r>
            <a:r>
              <a:rPr lang="ru-RU" dirty="0" smtClean="0"/>
              <a:t> в </a:t>
            </a:r>
            <a:r>
              <a:rPr lang="ru-RU" dirty="0" err="1" smtClean="0"/>
              <a:t>Нестеровском</a:t>
            </a:r>
            <a:r>
              <a:rPr lang="ru-RU" dirty="0" smtClean="0"/>
              <a:t> районе;</a:t>
            </a:r>
          </a:p>
          <a:p>
            <a:r>
              <a:rPr lang="ru-RU" dirty="0" smtClean="0"/>
              <a:t>зона отдыха на берегу реки Неман в Неманском муниципальном районе.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Documents\Правительство\ТерСхема2008\aggradterrotkosh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Особо выделена рекреационная зона с игорным сегментом в </a:t>
            </a:r>
            <a:r>
              <a:rPr lang="ru-RU" dirty="0" err="1" smtClean="0"/>
              <a:t>Красноторовском</a:t>
            </a:r>
            <a:r>
              <a:rPr lang="ru-RU" dirty="0" smtClean="0"/>
              <a:t> сельском</a:t>
            </a:r>
          </a:p>
          <a:p>
            <a:r>
              <a:rPr lang="ru-RU" dirty="0" smtClean="0"/>
              <a:t>поселении Зеленоградского района. На картах указаны также участки особой экономической зоны</a:t>
            </a:r>
          </a:p>
          <a:p>
            <a:r>
              <a:rPr lang="ru-RU" dirty="0" smtClean="0"/>
              <a:t>туристско-рекреационного типа на Куршской косе.(отменена в 2012 г.)</a:t>
            </a:r>
          </a:p>
          <a:p>
            <a:r>
              <a:rPr lang="ru-RU" dirty="0" smtClean="0"/>
              <a:t>Пространственно-территориальная основа Калининградской области, предложенная</a:t>
            </a:r>
          </a:p>
          <a:p>
            <a:r>
              <a:rPr lang="ru-RU" dirty="0" smtClean="0"/>
              <a:t>территориальным планированием, обеспечивает целостность развития области, соблюдение</a:t>
            </a:r>
          </a:p>
          <a:p>
            <a:r>
              <a:rPr lang="ru-RU" dirty="0" smtClean="0"/>
              <a:t>баланса государственных, общественных и частных интересов и обеспечивает устойчивое</a:t>
            </a:r>
          </a:p>
          <a:p>
            <a:r>
              <a:rPr lang="ru-RU" dirty="0" smtClean="0"/>
              <a:t>развитие территории и безопасность проживания населения в целях реализации стратегии</a:t>
            </a:r>
          </a:p>
          <a:p>
            <a:r>
              <a:rPr lang="ru-RU" dirty="0" smtClean="0"/>
              <a:t>социально-экономического развития Калининградской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91264" cy="6141296"/>
          </a:xfrm>
        </p:spPr>
        <p:txBody>
          <a:bodyPr/>
          <a:lstStyle/>
          <a:p>
            <a:r>
              <a:rPr lang="ru-RU" b="1" dirty="0" smtClean="0"/>
              <a:t>Федеральный закон "О государственном кадастре недвижимости" от 24.07.2007 N 221-ФЗ </a:t>
            </a:r>
            <a:endParaRPr lang="en-US" b="1" dirty="0" smtClean="0"/>
          </a:p>
          <a:p>
            <a:endParaRPr lang="ru-RU" b="1" dirty="0" smtClean="0"/>
          </a:p>
          <a:p>
            <a:r>
              <a:rPr lang="ru-RU" dirty="0" smtClean="0"/>
              <a:t> </a:t>
            </a:r>
            <a:r>
              <a:rPr lang="ru-RU" sz="3200" dirty="0" smtClean="0"/>
              <a:t>Настоящий Федеральный закон регулирует отношения, возникающие в связи с ведением государственного кадастра недвижимости, осуществлением государственного кадастрового учета недвижимого имущества и кадастровой деятельности (далее - кадастровые отношения).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91264" cy="5997280"/>
          </a:xfrm>
        </p:spPr>
        <p:txBody>
          <a:bodyPr/>
          <a:lstStyle/>
          <a:p>
            <a:r>
              <a:rPr lang="ru-RU" b="1" dirty="0" smtClean="0"/>
              <a:t>Регистрация объектов культурного наследия дает возможность официально утвердить границы территории, состав и периметр зон охраны, режимы использования земель и градостроительные регламенты в охранной зоне, защитить памятник от повреждений в ходе хозяйственного освоения территорий. А значит - обеспечить его сохранность для потомков.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435280" cy="6069288"/>
          </a:xfrm>
        </p:spPr>
        <p:txBody>
          <a:bodyPr/>
          <a:lstStyle/>
          <a:p>
            <a:r>
              <a:rPr lang="ru-RU" dirty="0" smtClean="0"/>
              <a:t>Впервые в истории Калининградской области в 2013 году подготовлены два документа об утверждении границы территории и зон охраны 383 объектов культурного наследия регионального значения и одного - федерального значения.</a:t>
            </a:r>
          </a:p>
          <a:p>
            <a:r>
              <a:rPr lang="ru-RU" dirty="0" smtClean="0"/>
              <a:t> Сведения о границах территории и зон охраны памятников внесены в государственный кадастр недвижимости.</a:t>
            </a:r>
          </a:p>
          <a:p>
            <a:r>
              <a:rPr lang="ru-RU" dirty="0" smtClean="0"/>
              <a:t>Это позволило предотвратить точечную застройку в окружении объектов истории и культуры, очистить эти земли от незаконно возведенных сооружений, а также даст правовую основу для отказа в согласовании проектов застройки, нарушающих режимы использования земель в охранной зоне.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r>
              <a:rPr lang="ru-RU" dirty="0" smtClean="0"/>
              <a:t>ЗАКОН КАЛИНИНГРАДСКОЙ ОБЛАСТИ О градостроительной деятельности на территории Калининградской области (Принят Калининградской областной Думой четвертого созыва 29 января 2009 года) Список изменяющих документов (в ред. Законов Калининградской области от 16.02.2009 N 321 (ред. 22.11.2012), от 30.06.2009 N 369, от 10.06.2010 N 458, от 02.07.2010 N 476, от 22.11.2012 N 161, от 26.12.2014 N 382, от 03.07.2015 N 448, от 25.11.2015 N 477, от 01.03.2016 N 514, от 12.05.2016 N 533)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Государственные органы: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Служба государственной охраны объектов культурного наследия Калининградской области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Памятники природы регионального значения Калининградской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На территории Калининградской области расположено 61 памятник природы регионального значения, общей площадью 180 га.</a:t>
            </a:r>
          </a:p>
          <a:p>
            <a:r>
              <a:rPr lang="ru-RU" dirty="0" smtClean="0"/>
              <a:t>Данная особо охраняемая природная территория подразделяется на:</a:t>
            </a:r>
          </a:p>
          <a:p>
            <a:r>
              <a:rPr lang="ru-RU" dirty="0" smtClean="0"/>
              <a:t>- 59 ботанических памятников природы, из них 17 парков, 1 (одна) дубовая аллея, 1 (одна) буковая роща и 40 растений различных видов;</a:t>
            </a:r>
          </a:p>
          <a:p>
            <a:r>
              <a:rPr lang="ru-RU" dirty="0" smtClean="0"/>
              <a:t>- 2 гидрологических памятника природы - озеро </a:t>
            </a:r>
            <a:r>
              <a:rPr lang="ru-RU" dirty="0" err="1" smtClean="0"/>
              <a:t>Виштынецкое</a:t>
            </a:r>
            <a:r>
              <a:rPr lang="ru-RU" dirty="0" smtClean="0"/>
              <a:t> и участок реки Красной.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Статья 13. Туристские ресурсы Российской Федерации</a:t>
            </a:r>
          </a:p>
          <a:p>
            <a:r>
              <a:rPr lang="ru-RU" dirty="0" smtClean="0"/>
              <a:t>Классификация и оценка туристских ресурсов Российской Федерации, режим их охраны, порядок сохранения целостности туристских ресурсов Российской Федерации и меры по их восстановлению, порядок использования туристских ресурсов Российской Федерации с учетом предельно допустимых нагрузок на окружающую среду определяются в соответствии с законодательством Российской Федерации.</a:t>
            </a:r>
          </a:p>
          <a:p>
            <a:r>
              <a:rPr lang="ru-RU" dirty="0" smtClean="0"/>
              <a:t>(в ред. Федерального закона от 30.12.2008 N 309-ФЗ)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Мероприятия в области охраны особо охраняемых природных территорий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47260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Агентство по охране, воспроизводству и использованию объектов животного мира и лесов Калининградской области является специально уполномоченным органом государственной власти Калининградской области в сфере функционирования и охраны особо охраняемых природных территорий.</a:t>
            </a:r>
          </a:p>
          <a:p>
            <a:r>
              <a:rPr lang="ru-RU" sz="2900" dirty="0" smtClean="0"/>
              <a:t>На Экологическом совете при Правительстве Калининградской области в 2014 году были рассмотрены вопросы по созданию особо охраняемых природных территорий федерального уровня на территории Калининградской (</a:t>
            </a:r>
            <a:r>
              <a:rPr lang="ru-RU" sz="2900" dirty="0" err="1" smtClean="0"/>
              <a:t>Вислинской</a:t>
            </a:r>
            <a:r>
              <a:rPr lang="ru-RU" sz="2900" dirty="0" smtClean="0"/>
              <a:t>) косы и болота </a:t>
            </a:r>
            <a:r>
              <a:rPr lang="ru-RU" sz="2900" dirty="0" err="1" smtClean="0"/>
              <a:t>Целлау</a:t>
            </a:r>
            <a:r>
              <a:rPr lang="ru-RU" sz="2900" dirty="0" smtClean="0"/>
              <a:t> (Правдинский район). В данном направлении проводится работа.</a:t>
            </a:r>
          </a:p>
          <a:p>
            <a:r>
              <a:rPr lang="ru-RU" sz="2900" dirty="0" smtClean="0"/>
              <a:t>Мероприятия, проводимые Правительством Калининградской области в сфере усовершенствования существующей сети особо охраняемых территорий, являются значительными и перспективными и требуют дальнейшего продолжения работ по учреждения ООПТ, поскольку целый ряд природных комплексов области нуждается в охране.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/>
          <a:lstStyle/>
          <a:p>
            <a:pPr algn="ctr"/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ru-RU" dirty="0" smtClean="0"/>
              <a:t>Застройка на Куршской косе.</a:t>
            </a:r>
          </a:p>
          <a:p>
            <a:r>
              <a:rPr lang="ru-RU" dirty="0" smtClean="0"/>
              <a:t>Охранная зона национального парка не утверждена.</a:t>
            </a:r>
          </a:p>
          <a:p>
            <a:r>
              <a:rPr lang="ru-RU" dirty="0" smtClean="0"/>
              <a:t>Статус </a:t>
            </a:r>
            <a:r>
              <a:rPr lang="ru-RU" dirty="0" err="1" smtClean="0"/>
              <a:t>Кройц-аптеки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Собственность Дома Советов.</a:t>
            </a:r>
          </a:p>
          <a:p>
            <a:r>
              <a:rPr lang="ru-RU" dirty="0" smtClean="0"/>
              <a:t>Недоступность Балтийской косы для иностранных туристов.</a:t>
            </a:r>
          </a:p>
          <a:p>
            <a:r>
              <a:rPr lang="ru-RU" dirty="0" smtClean="0"/>
              <a:t>Статус кирх.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Тенденции развития: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ru-RU" dirty="0" smtClean="0"/>
              <a:t> Туристско-рекреационные кластеры, создаваемые  на  территории Калининградской области, призваны  стать точками роста региона и межрегиональных связей, вокруг которых  активизируется развитие малого и среднего бизнеса.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75240" cy="6285312"/>
          </a:xfrm>
        </p:spPr>
        <p:txBody>
          <a:bodyPr>
            <a:normAutofit/>
          </a:bodyPr>
          <a:lstStyle/>
          <a:p>
            <a:r>
              <a:rPr lang="ru-RU" dirty="0" smtClean="0"/>
              <a:t>В рамках проекта поддержки и развития  туристско-рекреационных кластеров в Калининградской области 2014-2018 гг. будут реализованы следующие основные направления:</a:t>
            </a:r>
          </a:p>
          <a:p>
            <a:pPr lvl="0"/>
            <a:r>
              <a:rPr lang="ru-RU" dirty="0" smtClean="0"/>
              <a:t>Создание комплекса обеспечивающей инфраструктуры – строительство новых и модернизация существующих объектов обеспечивающей инфраструктуры (водоснабжение и отведение, электроснабжение, газоснабжение, реконструкция и строительство транспортных магистралей и мест отдыха общекурортного назначения).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19256" cy="606928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Строительство объектов туристской инфраструктуры – строительство учреждений рекреационно-оздоровительного типа, представляющие собой «якорные» инвестиционные объекты, вокруг которых будут располагаться объекты туристической инфраструктуры малого бизнеса.</a:t>
            </a:r>
          </a:p>
          <a:p>
            <a:r>
              <a:rPr lang="ru-RU" dirty="0" smtClean="0"/>
              <a:t>Кластерный подход к развитию туризма в Калининградской области позволит вдвое увеличить туристический поток в Калининградскую область. Полная реализация проекта позволит создать 3 847 новых рабочих мест и 3 586 новых мест в коллективных средствах размещения.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Туристско-рекреационные кластеры: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Кранц-Зеленоградск</a:t>
            </a:r>
            <a:endParaRPr lang="ru-RU" dirty="0" smtClean="0"/>
          </a:p>
          <a:p>
            <a:r>
              <a:rPr lang="ru-RU" dirty="0" err="1" smtClean="0"/>
              <a:t>Нойкурен-Пионерский</a:t>
            </a:r>
            <a:endParaRPr lang="ru-RU" dirty="0" smtClean="0"/>
          </a:p>
          <a:p>
            <a:r>
              <a:rPr lang="ru-RU" dirty="0" err="1" smtClean="0"/>
              <a:t>Раушен-Светлогорск</a:t>
            </a:r>
            <a:endParaRPr lang="ru-RU" dirty="0" smtClean="0"/>
          </a:p>
          <a:p>
            <a:r>
              <a:rPr lang="ru-RU" dirty="0" err="1" smtClean="0"/>
              <a:t>Пальмникен-Янтарный</a:t>
            </a:r>
            <a:endParaRPr lang="ru-RU" dirty="0" smtClean="0"/>
          </a:p>
          <a:p>
            <a:r>
              <a:rPr lang="ru-RU" dirty="0" err="1" smtClean="0"/>
              <a:t>Пиллау</a:t>
            </a:r>
            <a:r>
              <a:rPr lang="ru-RU" dirty="0" smtClean="0"/>
              <a:t> –Балтийск</a:t>
            </a:r>
          </a:p>
          <a:p>
            <a:r>
              <a:rPr lang="ru-RU" dirty="0" smtClean="0"/>
              <a:t>Кенигсберг-Калининград</a:t>
            </a:r>
          </a:p>
          <a:p>
            <a:r>
              <a:rPr lang="ru-RU" dirty="0" smtClean="0"/>
              <a:t>Европейский </a:t>
            </a:r>
            <a:r>
              <a:rPr lang="ru-RU" dirty="0" err="1" smtClean="0"/>
              <a:t>Байкал-оз.Виштынец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zelenogradsk_150_210_5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1788790" cy="2504306"/>
          </a:xfrm>
          <a:prstGeom prst="rect">
            <a:avLst/>
          </a:prstGeom>
        </p:spPr>
      </p:pic>
      <p:pic>
        <p:nvPicPr>
          <p:cNvPr id="5" name="Рисунок 4" descr="vishtynets_150_210_5_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653136"/>
            <a:ext cx="1872208" cy="2204864"/>
          </a:xfrm>
          <a:prstGeom prst="rect">
            <a:avLst/>
          </a:prstGeom>
        </p:spPr>
      </p:pic>
      <p:pic>
        <p:nvPicPr>
          <p:cNvPr id="6" name="Рисунок 5" descr="svetlogorsk_150_210_5_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276872"/>
            <a:ext cx="1644774" cy="2376264"/>
          </a:xfrm>
          <a:prstGeom prst="rect">
            <a:avLst/>
          </a:prstGeom>
        </p:spPr>
      </p:pic>
      <p:pic>
        <p:nvPicPr>
          <p:cNvPr id="7" name="Рисунок 6" descr="yantarniy_150_210_5_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653136"/>
            <a:ext cx="1728192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075240" cy="426908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147248" cy="606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	</a:t>
            </a:r>
            <a:r>
              <a:rPr lang="ru-RU" sz="3200" b="1" dirty="0" smtClean="0"/>
              <a:t>Федеральный закон от 25.06.2002 №73-ФЗ</a:t>
            </a:r>
            <a:r>
              <a:rPr lang="de-DE" sz="3200" b="1" dirty="0" smtClean="0"/>
              <a:t>«</a:t>
            </a:r>
            <a:r>
              <a:rPr lang="de-DE" sz="3200" b="1" dirty="0" err="1" smtClean="0"/>
              <a:t>Об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объектах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культурного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наследия</a:t>
            </a:r>
            <a:r>
              <a:rPr lang="de-DE" sz="3200" b="1" dirty="0" smtClean="0"/>
              <a:t> (</a:t>
            </a:r>
            <a:r>
              <a:rPr lang="de-DE" sz="3200" b="1" dirty="0" err="1" smtClean="0"/>
              <a:t>памятниках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истории</a:t>
            </a:r>
            <a:r>
              <a:rPr lang="de-DE" sz="3200" b="1" dirty="0" smtClean="0"/>
              <a:t> и </a:t>
            </a:r>
            <a:r>
              <a:rPr lang="de-DE" sz="3200" b="1" dirty="0" err="1" smtClean="0"/>
              <a:t>культуры</a:t>
            </a:r>
            <a:r>
              <a:rPr lang="de-DE" sz="3200" b="1" dirty="0" smtClean="0"/>
              <a:t>) </a:t>
            </a:r>
            <a:r>
              <a:rPr lang="de-DE" sz="3200" b="1" dirty="0" err="1" smtClean="0"/>
              <a:t>народов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Российской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Федерации</a:t>
            </a:r>
            <a:r>
              <a:rPr lang="de-DE" sz="3200" b="1" dirty="0" smtClean="0"/>
              <a:t>» с </a:t>
            </a:r>
            <a:r>
              <a:rPr lang="de-DE" sz="3200" b="1" dirty="0" err="1" smtClean="0"/>
              <a:t>изменениями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внесенными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Федеральными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законами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от</a:t>
            </a:r>
            <a:r>
              <a:rPr lang="de-DE" sz="3200" b="1" dirty="0" smtClean="0"/>
              <a:t> 17.12.2009 № 313-ФЗ, </a:t>
            </a:r>
            <a:r>
              <a:rPr lang="de-DE" sz="3200" b="1" dirty="0" err="1" smtClean="0"/>
              <a:t>от</a:t>
            </a:r>
            <a:r>
              <a:rPr lang="de-DE" sz="3200" b="1" dirty="0" smtClean="0"/>
              <a:t> 13.12.2010 № 358-ФЗ, </a:t>
            </a:r>
            <a:r>
              <a:rPr lang="de-DE" sz="3200" b="1" dirty="0" err="1" smtClean="0"/>
              <a:t>от</a:t>
            </a:r>
            <a:r>
              <a:rPr lang="de-DE" sz="3200" b="1" dirty="0" smtClean="0"/>
              <a:t> 06.11.2011 </a:t>
            </a:r>
            <a:r>
              <a:rPr lang="de-DE" sz="3200" b="1" dirty="0" err="1" smtClean="0"/>
              <a:t>года</a:t>
            </a:r>
            <a:r>
              <a:rPr lang="de-DE" sz="3200" b="1" dirty="0" smtClean="0"/>
              <a:t> N 301-ФЗ, </a:t>
            </a:r>
            <a:r>
              <a:rPr lang="de-DE" sz="3200" b="1" dirty="0" err="1" smtClean="0"/>
              <a:t>от</a:t>
            </a:r>
            <a:r>
              <a:rPr lang="de-DE" sz="3200" b="1" dirty="0" smtClean="0"/>
              <a:t> 22.10.2014 №315-ФЗ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147248" cy="6069288"/>
          </a:xfrm>
        </p:spPr>
        <p:txBody>
          <a:bodyPr/>
          <a:lstStyle/>
          <a:p>
            <a:r>
              <a:rPr lang="de-DE" sz="3200" b="1" dirty="0" err="1" smtClean="0"/>
              <a:t>Закон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Калининградской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области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от</a:t>
            </a:r>
            <a:r>
              <a:rPr lang="de-DE" sz="3200" b="1" dirty="0" smtClean="0"/>
              <a:t> 17.12.2003г. №344 «</a:t>
            </a:r>
            <a:r>
              <a:rPr lang="de-DE" sz="3200" b="1" dirty="0" err="1" smtClean="0"/>
              <a:t>Об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объектах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культурного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наследия</a:t>
            </a:r>
            <a:r>
              <a:rPr lang="de-DE" sz="3200" b="1" dirty="0" smtClean="0"/>
              <a:t> (</a:t>
            </a:r>
            <a:r>
              <a:rPr lang="de-DE" sz="3200" b="1" dirty="0" err="1" smtClean="0"/>
              <a:t>памятниках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истории</a:t>
            </a:r>
            <a:r>
              <a:rPr lang="de-DE" sz="3200" b="1" dirty="0" smtClean="0"/>
              <a:t> и </a:t>
            </a:r>
            <a:r>
              <a:rPr lang="de-DE" sz="3200" b="1" dirty="0" err="1" smtClean="0"/>
              <a:t>культуры</a:t>
            </a:r>
            <a:r>
              <a:rPr lang="de-DE" sz="3200" b="1" dirty="0" smtClean="0"/>
              <a:t>) в </a:t>
            </a:r>
            <a:r>
              <a:rPr lang="de-DE" sz="3200" b="1" dirty="0" err="1" smtClean="0"/>
              <a:t>Калининградской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области</a:t>
            </a:r>
            <a:r>
              <a:rPr lang="de-DE" sz="3200" b="1" dirty="0" smtClean="0"/>
              <a:t>» (в </a:t>
            </a:r>
            <a:r>
              <a:rPr lang="de-DE" sz="3200" b="1" dirty="0" err="1" smtClean="0"/>
              <a:t>ред</a:t>
            </a:r>
            <a:r>
              <a:rPr lang="de-DE" sz="3200" b="1" dirty="0" smtClean="0"/>
              <a:t>. </a:t>
            </a:r>
            <a:r>
              <a:rPr lang="de-DE" sz="3200" b="1" dirty="0" err="1" smtClean="0"/>
              <a:t>Законов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Калининградской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области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от</a:t>
            </a:r>
            <a:r>
              <a:rPr lang="de-DE" sz="3200" b="1" dirty="0" smtClean="0"/>
              <a:t> 31.03.2005 N 535,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r>
              <a:rPr lang="ru-RU" dirty="0" smtClean="0"/>
              <a:t>ПОСТАНОВЛЕНИЕ ПРАВИТЕЛЬСТВА КАЛИНИНГРАДСКОЙ ОБЛАСТИ от 23 марта 2007 г. N 132 Об объектах культурного наследия регионального и местного значения (в ред. Постановлений Правительства Калининградской области от 15.05.2008 N 303, от 24.12.2009 N 799, от 21.03.2011 N 172, с </a:t>
            </a:r>
            <a:r>
              <a:rPr lang="ru-RU" dirty="0" err="1" smtClean="0"/>
              <a:t>изм</a:t>
            </a:r>
            <a:r>
              <a:rPr lang="ru-RU" dirty="0" smtClean="0"/>
              <a:t>., внесенными Решением Калининградского областного суда от 05.09.2011 по делу N 3-62/11)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dirty="0" smtClean="0"/>
              <a:t>ПОСТАНОВЛЕНИЕ  Правительства Калининградской области от 30 октября 2012 г. N 826 О целевой Программе Калининградской области "Сохранение, использование, популяризация и государственная охрана объектов культурного наследия (2013-2015 годы)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112568"/>
          </a:xfrm>
        </p:spPr>
        <p:txBody>
          <a:bodyPr/>
          <a:lstStyle/>
          <a:p>
            <a:pPr algn="ctr"/>
            <a:r>
              <a:rPr lang="ru-RU" dirty="0" smtClean="0"/>
              <a:t>ЗАКОН</a:t>
            </a:r>
          </a:p>
          <a:p>
            <a:r>
              <a:rPr lang="ru-RU" dirty="0" smtClean="0"/>
              <a:t>КАЛИНИНГРАДСКОЙ ОБЛАСТИ</a:t>
            </a:r>
          </a:p>
          <a:p>
            <a:r>
              <a:rPr lang="ru-RU" dirty="0" smtClean="0"/>
              <a:t>от 03 ноября 2000 года N 277 </a:t>
            </a:r>
          </a:p>
          <a:p>
            <a:r>
              <a:rPr lang="ru-RU" dirty="0" smtClean="0"/>
              <a:t>Об особо охраняемых природных территориях</a:t>
            </a:r>
          </a:p>
          <a:p>
            <a:pPr>
              <a:buNone/>
            </a:pPr>
            <a:r>
              <a:rPr lang="ru-RU" dirty="0" smtClean="0"/>
              <a:t>Принят областной Думой второго созыва</a:t>
            </a:r>
          </a:p>
          <a:p>
            <a:r>
              <a:rPr lang="ru-RU" dirty="0" smtClean="0"/>
              <a:t>19 октября 2000 года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19256" cy="5997280"/>
          </a:xfrm>
        </p:spPr>
        <p:txBody>
          <a:bodyPr>
            <a:noAutofit/>
          </a:bodyPr>
          <a:lstStyle/>
          <a:p>
            <a:r>
              <a:rPr lang="ru-RU" sz="2200" dirty="0" smtClean="0"/>
              <a:t>Калининградская область располагает всеми ресурсами для развития культурно-познавательного туризма в силу своего  исторического прошлого и выгодного геополитического положения. На территории Калининградской области насчитывается </a:t>
            </a:r>
          </a:p>
          <a:p>
            <a:r>
              <a:rPr lang="ru-RU" sz="2200" b="1" dirty="0" smtClean="0"/>
              <a:t>2000</a:t>
            </a:r>
            <a:r>
              <a:rPr lang="ru-RU" sz="2200" dirty="0" smtClean="0"/>
              <a:t> объектов историко-культурного наследия, из которых </a:t>
            </a:r>
            <a:r>
              <a:rPr lang="ru-RU" sz="2200" b="1" dirty="0" smtClean="0"/>
              <a:t>788 </a:t>
            </a:r>
            <a:r>
              <a:rPr lang="ru-RU" sz="2200" dirty="0" smtClean="0"/>
              <a:t>поставлено на государственный учет, </a:t>
            </a:r>
          </a:p>
          <a:p>
            <a:r>
              <a:rPr lang="ru-RU" sz="2200" b="1" dirty="0" smtClean="0"/>
              <a:t>29 </a:t>
            </a:r>
            <a:r>
              <a:rPr lang="ru-RU" sz="2200" dirty="0" smtClean="0"/>
              <a:t>объектов историко-культурного наследия федерального значения. В Калининграде сохранилось большинство фортификационных сооружений XIX и первой половины XX века, которые являются уникальными и не имеют аналогов в Европе.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1145</Words>
  <Application>Microsoft Office PowerPoint</Application>
  <PresentationFormat>Экран (4:3)</PresentationFormat>
  <Paragraphs>135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Туристские ресурсы Калининградской области, их нормативное закрепление и тенденции дальнейшего развития</vt:lpstr>
      <vt:lpstr>Федеральный закон от 24 ноября 1996 г. N 132-ФЗ "Об основах туристской деятельности в Российской Федерации"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Кафедральный собор</vt:lpstr>
      <vt:lpstr>Фридрихсбургские ворота</vt:lpstr>
      <vt:lpstr>Крепость Врангеля, 1785-1795 гг., с башней Врангеля,XVII-XVIII вв.</vt:lpstr>
      <vt:lpstr>Туристские объекты Калининграда, которые могут быть использованы для целей развития культурно-познавательного туризма </vt:lpstr>
      <vt:lpstr>Слайд 15</vt:lpstr>
      <vt:lpstr>Куршская коса</vt:lpstr>
      <vt:lpstr>Дюны</vt:lpstr>
      <vt:lpstr>Танцующий лес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Государственные органы:</vt:lpstr>
      <vt:lpstr>Памятники природы регионального значения Калининградской области </vt:lpstr>
      <vt:lpstr>Мероприятия в области охраны особо охраняемых природных территорий</vt:lpstr>
      <vt:lpstr>Проблемы:</vt:lpstr>
      <vt:lpstr>Тенденции развития:</vt:lpstr>
      <vt:lpstr>Слайд 33</vt:lpstr>
      <vt:lpstr>Слайд 34</vt:lpstr>
      <vt:lpstr>Туристско-рекреационные кластеры: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Туристские ресурсы Калининградской области, их нормативное закрепление и тенденции дальнейшего развития</dc:title>
  <dc:creator>Регина</dc:creator>
  <cp:lastModifiedBy>Регина</cp:lastModifiedBy>
  <cp:revision>37</cp:revision>
  <dcterms:created xsi:type="dcterms:W3CDTF">2016-09-26T19:50:56Z</dcterms:created>
  <dcterms:modified xsi:type="dcterms:W3CDTF">2016-09-27T09:47:49Z</dcterms:modified>
</cp:coreProperties>
</file>